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797675" cy="9928225"/>
  <p:embeddedFontLst>
    <p:embeddedFont>
      <p:font typeface="Arial Narr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C3DAA7A-78D9-4E5A-9279-3CCB71225105}">
  <a:tblStyle styleId="{AC3DAA7A-78D9-4E5A-9279-3CCB7122510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fill>
          <a:solidFill>
            <a:srgbClr val="E8CFCF"/>
          </a:solidFill>
        </a:fill>
      </a:tcStyle>
    </a:band1H>
    <a:band2H>
      <a:tcTxStyle/>
    </a:band2H>
    <a:band1V>
      <a:tcTxStyle/>
      <a:tcStyle>
        <a:fill>
          <a:solidFill>
            <a:srgbClr val="E8CF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EA345666-099B-4ACF-B228-E023DE13062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ArialNarrow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>
  <p:cSld name="Diapositive de titr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5.jpg"/><Relationship Id="rId7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6.png"/><Relationship Id="rId9" Type="http://schemas.openxmlformats.org/officeDocument/2006/relationships/image" Target="../media/image1.jp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riving view from truck"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30000" t="0"/>
          <a:stretch/>
        </p:blipFill>
        <p:spPr>
          <a:xfrm>
            <a:off x="2699792" y="0"/>
            <a:ext cx="7200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2F2F2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7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7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7"/>
          <p:cNvSpPr txBox="1"/>
          <p:nvPr/>
        </p:nvSpPr>
        <p:spPr>
          <a:xfrm>
            <a:off x="508873" y="1707654"/>
            <a:ext cx="28480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COMMERCIAL VEHICAL</a:t>
            </a:r>
            <a:endParaRPr b="1" i="0" sz="2200" u="none" cap="none" strike="noStrike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2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CLUTCHES</a:t>
            </a:r>
            <a:endParaRPr b="1" i="0" sz="2200" u="none" cap="none" strike="noStrike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104" name="Google Shape;1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6" y="3219822"/>
            <a:ext cx="2203533" cy="139122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/>
          <p:nvPr/>
        </p:nvSpPr>
        <p:spPr>
          <a:xfrm>
            <a:off x="179512" y="123478"/>
            <a:ext cx="914400" cy="914400"/>
          </a:xfrm>
          <a:prstGeom prst="ellipse">
            <a:avLst/>
          </a:prstGeom>
          <a:noFill/>
          <a:ln>
            <a:noFill/>
          </a:ln>
          <a:effectLst>
            <a:outerShdw blurRad="127000" algn="ctr" dir="2700000" dist="381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7"/>
          <p:cNvCxnSpPr/>
          <p:nvPr/>
        </p:nvCxnSpPr>
        <p:spPr>
          <a:xfrm>
            <a:off x="288008" y="580678"/>
            <a:ext cx="7200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7"/>
          <p:cNvSpPr/>
          <p:nvPr/>
        </p:nvSpPr>
        <p:spPr>
          <a:xfrm>
            <a:off x="376565" y="373618"/>
            <a:ext cx="59503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379644" y="555526"/>
            <a:ext cx="4988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TECH</a:t>
            </a: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179512" y="2666405"/>
            <a:ext cx="3600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More eco-friendly solutions to protect the planet while providing best-in-class quality 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16" name="Google Shape;116;p8"/>
          <p:cNvPicPr preferRelativeResize="0"/>
          <p:nvPr/>
        </p:nvPicPr>
        <p:blipFill rotWithShape="1">
          <a:blip r:embed="rId3">
            <a:alphaModFix/>
          </a:blip>
          <a:srcRect b="28001" l="13587" r="3641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0" y="2561769"/>
            <a:ext cx="2267488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 rot="10800000">
            <a:off x="0" y="-20538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0" y="2571749"/>
            <a:ext cx="2267744" cy="2582019"/>
          </a:xfrm>
          <a:prstGeom prst="rect">
            <a:avLst/>
          </a:prstGeom>
          <a:solidFill>
            <a:srgbClr val="3D535D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200 </a:t>
            </a:r>
            <a:r>
              <a:rPr b="1" i="0" lang="fr-FR" sz="12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NEW KIT P/N</a:t>
            </a:r>
            <a:endParaRPr b="1" i="0" sz="320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+18 by Q1 2019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139 </a:t>
            </a:r>
            <a:r>
              <a:rPr b="1" i="0" lang="fr-FR" sz="12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REMAN KIT P/N</a:t>
            </a:r>
            <a:endParaRPr b="1" i="0" sz="320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+20 by Q1 2019</a:t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4572170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2267745" y="2571749"/>
            <a:ext cx="2304256" cy="2582019"/>
          </a:xfrm>
          <a:prstGeom prst="rect">
            <a:avLst/>
          </a:prstGeom>
          <a:solidFill>
            <a:srgbClr val="4E6A76">
              <a:alpha val="78823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Clutch facings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adapted to each driving style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6876512" y="-20538"/>
            <a:ext cx="2267488" cy="2592288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Triple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92% coverage (EU)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Remanufactured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90% coverage (EU)</a:t>
            </a:r>
            <a:endParaRPr i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Spare Parts</a:t>
            </a:r>
            <a:endParaRPr i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6876512" y="2571750"/>
            <a:ext cx="2267488" cy="2571750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Share of Valeo sales per CV manufacturer origin</a:t>
            </a:r>
            <a:endParaRPr i="1"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7574"/>
            <a:ext cx="2203533" cy="139122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/>
          <p:nvPr/>
        </p:nvSpPr>
        <p:spPr>
          <a:xfrm>
            <a:off x="2195736" y="4548485"/>
            <a:ext cx="129614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F830</a:t>
            </a:r>
            <a:r>
              <a:rPr b="1" baseline="30000" lang="fr-F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r>
              <a:rPr b="1" lang="fr-F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optimized mileage</a:t>
            </a:r>
            <a:endParaRPr baseline="30000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3347864" y="4548485"/>
            <a:ext cx="1296144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F510</a:t>
            </a:r>
            <a:r>
              <a:rPr b="1" baseline="30000" lang="fr-F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r>
              <a:rPr b="1" lang="fr-F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severe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usage</a:t>
            </a:r>
            <a:endParaRPr baseline="30000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:\IMAGE BANK\Trucks &amp; Commercial Vehicles\CV Transmission Systems\Truck Clutch kits &amp; components\VS - Truck Transmission Systems Clutch Disc 430 TH F Kit 827513 004.png" id="128" name="Google Shape;12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0315" y="3775348"/>
            <a:ext cx="7920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ucks &amp; Commercial Vehicles\CV Transmission Systems\Truck Clutch kits &amp; components\VS - Truck Transmission Systems Clutch Disc 362 TX H KIT 827447 004.png" id="129" name="Google Shape;12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48187" y="3723878"/>
            <a:ext cx="864096" cy="8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/>
          <p:nvPr/>
        </p:nvSpPr>
        <p:spPr>
          <a:xfrm>
            <a:off x="4572000" y="2571750"/>
            <a:ext cx="2304256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0760" y="2643757"/>
            <a:ext cx="2411760" cy="216261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/>
          <p:nvPr/>
        </p:nvSpPr>
        <p:spPr>
          <a:xfrm>
            <a:off x="139283" y="587464"/>
            <a:ext cx="20136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 u="none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CV CLUTCHES</a:t>
            </a:r>
            <a:endParaRPr/>
          </a:p>
        </p:txBody>
      </p:sp>
      <p:pic>
        <p:nvPicPr>
          <p:cNvPr descr="valeo_rgb.jpg" id="133" name="Google Shape;133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60" y="83408"/>
            <a:ext cx="1068740" cy="553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/>
          <p:nvPr/>
        </p:nvSpPr>
        <p:spPr>
          <a:xfrm>
            <a:off x="2267744" y="-20538"/>
            <a:ext cx="2304256" cy="2592288"/>
          </a:xfrm>
          <a:prstGeom prst="rect">
            <a:avLst/>
          </a:prstGeom>
          <a:solidFill>
            <a:srgbClr val="3D535D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clutch diameters</a:t>
            </a:r>
            <a:r>
              <a:rPr b="1" lang="fr-FR" sz="1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including Renault Midlum exclusive clutches (362DBE)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riving view from truck"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30000" t="0"/>
          <a:stretch/>
        </p:blipFill>
        <p:spPr>
          <a:xfrm>
            <a:off x="2699792" y="0"/>
            <a:ext cx="7200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p9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9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9"/>
          <p:cNvSpPr txBox="1"/>
          <p:nvPr/>
        </p:nvSpPr>
        <p:spPr>
          <a:xfrm>
            <a:off x="220353" y="1707654"/>
            <a:ext cx="34251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CV CLUTCH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LEGITIMATE POSITIONING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323528" y="2666405"/>
            <a:ext cx="33843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95 years O.E. expertise dedicated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to Commercial Vehicles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202" name="Google Shape;20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6" y="3219822"/>
            <a:ext cx="2203533" cy="1391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valeo innovation challenge" id="209" name="Google Shape;209;p10"/>
          <p:cNvPicPr preferRelativeResize="0"/>
          <p:nvPr/>
        </p:nvPicPr>
        <p:blipFill rotWithShape="1">
          <a:blip r:embed="rId3">
            <a:alphaModFix/>
          </a:blip>
          <a:srcRect b="0" l="2563" r="4619" t="0"/>
          <a:stretch/>
        </p:blipFill>
        <p:spPr>
          <a:xfrm>
            <a:off x="0" y="0"/>
            <a:ext cx="9144000" cy="5155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2267829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4572000" y="2571750"/>
            <a:ext cx="2304256" cy="2571750"/>
          </a:xfrm>
          <a:prstGeom prst="rect">
            <a:avLst/>
          </a:prstGeom>
          <a:solidFill>
            <a:srgbClr val="2D3C43">
              <a:alpha val="95686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More than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3 500</a:t>
            </a:r>
            <a:r>
              <a:rPr b="1" lang="fr-F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CV clutches produced by Valeo every day</a:t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4572170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88DA04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Leading O.E. Supplier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robotized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Mercedes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Actros MP4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7574"/>
            <a:ext cx="2203533" cy="139122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0" y="2572038"/>
            <a:ext cx="2267744" cy="2571462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100% equipment on MAN robotized gearboxes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S - Euro6 READY pictogram RGB.png" id="218" name="Google Shape;2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2940705"/>
            <a:ext cx="1765201" cy="56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/>
          <p:nvPr/>
        </p:nvSpPr>
        <p:spPr>
          <a:xfrm>
            <a:off x="6876256" y="-20538"/>
            <a:ext cx="2267744" cy="2592288"/>
          </a:xfrm>
          <a:prstGeom prst="rect">
            <a:avLst/>
          </a:prstGeom>
          <a:solidFill>
            <a:schemeClr val="dk1">
              <a:alpha val="69019"/>
            </a:scheme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RECOGNIZED EXPERT in friction material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Since 1923</a:t>
            </a:r>
            <a:endParaRPr b="1" sz="2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2267744" y="2571750"/>
            <a:ext cx="2304256" cy="2571750"/>
          </a:xfrm>
          <a:prstGeom prst="rect">
            <a:avLst/>
          </a:prstGeom>
          <a:solidFill>
            <a:srgbClr val="2D3C43">
              <a:alpha val="95686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O.E. Partner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on DAF CF-XF since 2017</a:t>
            </a:r>
            <a:endParaRPr b="1" sz="1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daf paccar logo" id="221" name="Google Shape;22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43808" y="3507855"/>
            <a:ext cx="1161418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/>
          <p:nvPr/>
        </p:nvSpPr>
        <p:spPr>
          <a:xfrm>
            <a:off x="139283" y="587464"/>
            <a:ext cx="20136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CV CLUTCHES</a:t>
            </a:r>
            <a:endParaRPr/>
          </a:p>
        </p:txBody>
      </p:sp>
      <p:pic>
        <p:nvPicPr>
          <p:cNvPr descr="valeo_rgb.jpg" id="223" name="Google Shape;22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1560" y="83408"/>
            <a:ext cx="1068740" cy="5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riving view from truck" id="229" name="Google Shape;229;p11"/>
          <p:cNvPicPr preferRelativeResize="0"/>
          <p:nvPr/>
        </p:nvPicPr>
        <p:blipFill rotWithShape="1">
          <a:blip r:embed="rId3">
            <a:alphaModFix/>
          </a:blip>
          <a:srcRect b="0" l="0" r="30000" t="0"/>
          <a:stretch/>
        </p:blipFill>
        <p:spPr>
          <a:xfrm>
            <a:off x="2699792" y="0"/>
            <a:ext cx="7200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1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11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9" name="Google Shape;289;p11"/>
          <p:cNvSpPr txBox="1"/>
          <p:nvPr/>
        </p:nvSpPr>
        <p:spPr>
          <a:xfrm>
            <a:off x="426112" y="1707654"/>
            <a:ext cx="30135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CV CLUTCH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WHY CHOOSE VALEO?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A Dual-Offer perfectly adapted to distributor and workshop needs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291" name="Google Shape;29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6" y="3219822"/>
            <a:ext cx="2203533" cy="1391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photo garagiste" id="298" name="Google Shape;2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solidFill>
            <a:srgbClr val="F8F8F8">
              <a:alpha val="62745"/>
            </a:srgbClr>
          </a:solidFill>
          <a:ln>
            <a:noFill/>
          </a:ln>
        </p:spPr>
      </p:pic>
      <p:sp>
        <p:nvSpPr>
          <p:cNvPr id="299" name="Google Shape;299;p12"/>
          <p:cNvSpPr/>
          <p:nvPr/>
        </p:nvSpPr>
        <p:spPr>
          <a:xfrm>
            <a:off x="0" y="0"/>
            <a:ext cx="2267488" cy="2571462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0" y="2561769"/>
            <a:ext cx="2267488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2267829" y="0"/>
            <a:ext cx="2304000" cy="2571462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2267829" y="2561769"/>
            <a:ext cx="2304000" cy="2592000"/>
          </a:xfrm>
          <a:prstGeom prst="rect">
            <a:avLst/>
          </a:prstGeom>
          <a:solidFill>
            <a:srgbClr val="FFFFFF">
              <a:alpha val="6745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Probably the best friction material in the world (F510/F830)!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comfort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Longer lifespan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judder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Adapted to each usage</a:t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6876512" y="0"/>
            <a:ext cx="2267488" cy="2571750"/>
          </a:xfrm>
          <a:prstGeom prst="rect">
            <a:avLst/>
          </a:prstGeom>
          <a:solidFill>
            <a:srgbClr val="3D535D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Remanufactured as New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i="1" lang="fr-F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O.E. specifications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i="1" lang="fr-F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Same performance as New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i="1" lang="fr-F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Same warranty</a:t>
            </a:r>
            <a:endParaRPr b="1" i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euro 3d png" id="305" name="Google Shape;305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2"/>
          <p:cNvPicPr preferRelativeResize="0"/>
          <p:nvPr/>
        </p:nvPicPr>
        <p:blipFill rotWithShape="1">
          <a:blip r:embed="rId4">
            <a:alphaModFix/>
          </a:blip>
          <a:srcRect b="16420" l="0" r="26051" t="34315"/>
          <a:stretch/>
        </p:blipFill>
        <p:spPr>
          <a:xfrm>
            <a:off x="3419872" y="4011910"/>
            <a:ext cx="108303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8130" y="2859782"/>
            <a:ext cx="159234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987574"/>
            <a:ext cx="2203533" cy="139122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2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2"/>
          <p:cNvPicPr preferRelativeResize="0"/>
          <p:nvPr/>
        </p:nvPicPr>
        <p:blipFill rotWithShape="1">
          <a:blip r:embed="rId7">
            <a:alphaModFix/>
          </a:blip>
          <a:srcRect b="7851" l="0" r="9400" t="12285"/>
          <a:stretch/>
        </p:blipFill>
        <p:spPr>
          <a:xfrm>
            <a:off x="7884368" y="1635646"/>
            <a:ext cx="1259632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2"/>
          <p:cNvSpPr/>
          <p:nvPr/>
        </p:nvSpPr>
        <p:spPr>
          <a:xfrm>
            <a:off x="4572000" y="2571750"/>
            <a:ext cx="2304256" cy="2571750"/>
          </a:xfrm>
          <a:prstGeom prst="rect">
            <a:avLst/>
          </a:prstGeom>
          <a:solidFill>
            <a:srgbClr val="4E6A76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Tech’Care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Experts &amp; Fitting Tips available Online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billiau\Downloads\technical-support (1).png" id="312" name="Google Shape;312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84168" y="4371950"/>
            <a:ext cx="658506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2"/>
          <p:cNvSpPr/>
          <p:nvPr/>
        </p:nvSpPr>
        <p:spPr>
          <a:xfrm>
            <a:off x="139283" y="587464"/>
            <a:ext cx="20136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3D535D"/>
                </a:solidFill>
                <a:latin typeface="Arial"/>
                <a:ea typeface="Arial"/>
                <a:cs typeface="Arial"/>
                <a:sym typeface="Arial"/>
              </a:rPr>
              <a:t>CV CLUTCHES</a:t>
            </a:r>
            <a:endParaRPr/>
          </a:p>
        </p:txBody>
      </p:sp>
      <p:pic>
        <p:nvPicPr>
          <p:cNvPr descr="valeo_rgb.jpg" id="314" name="Google Shape;314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1560" y="83408"/>
            <a:ext cx="1068740" cy="55389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2"/>
          <p:cNvSpPr/>
          <p:nvPr/>
        </p:nvSpPr>
        <p:spPr>
          <a:xfrm>
            <a:off x="4572000" y="0"/>
            <a:ext cx="2304000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riving view from truck" id="321" name="Google Shape;321;p13"/>
          <p:cNvPicPr preferRelativeResize="0"/>
          <p:nvPr/>
        </p:nvPicPr>
        <p:blipFill rotWithShape="1">
          <a:blip r:embed="rId3">
            <a:alphaModFix/>
          </a:blip>
          <a:srcRect b="0" l="0" r="30000" t="0"/>
          <a:stretch/>
        </p:blipFill>
        <p:spPr>
          <a:xfrm>
            <a:off x="2699792" y="0"/>
            <a:ext cx="7200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3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3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3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3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3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3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3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3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3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3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3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3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3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3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3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3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3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3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3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9" name="Google Shape;379;p13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p13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1" name="Google Shape;381;p13"/>
          <p:cNvSpPr txBox="1"/>
          <p:nvPr/>
        </p:nvSpPr>
        <p:spPr>
          <a:xfrm>
            <a:off x="196691" y="1707654"/>
            <a:ext cx="347242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CV CLUTCH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GROWTH OPPORTUNITIES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2" name="Google Shape;382;p13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 your business in the most simple way: with Valeo Service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383" name="Google Shape;3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6" y="3219822"/>
            <a:ext cx="2203533" cy="1391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0" name="Google Shape;390;p14"/>
          <p:cNvGrpSpPr/>
          <p:nvPr/>
        </p:nvGrpSpPr>
        <p:grpSpPr>
          <a:xfrm>
            <a:off x="0" y="0"/>
            <a:ext cx="4499992" cy="5143500"/>
            <a:chOff x="-612576" y="0"/>
            <a:chExt cx="5220072" cy="5143500"/>
          </a:xfrm>
        </p:grpSpPr>
        <p:sp>
          <p:nvSpPr>
            <p:cNvPr id="391" name="Google Shape;391;p14"/>
            <p:cNvSpPr/>
            <p:nvPr/>
          </p:nvSpPr>
          <p:spPr>
            <a:xfrm>
              <a:off x="-612576" y="0"/>
              <a:ext cx="5220072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-612576" y="0"/>
              <a:ext cx="5220072" cy="5143500"/>
            </a:xfrm>
            <a:prstGeom prst="rect">
              <a:avLst/>
            </a:prstGeom>
            <a:gradFill>
              <a:gsLst>
                <a:gs pos="0">
                  <a:srgbClr val="4E6A76">
                    <a:alpha val="37647"/>
                  </a:srgbClr>
                </a:gs>
                <a:gs pos="50000">
                  <a:srgbClr val="C5CDD2">
                    <a:alpha val="0"/>
                  </a:srgbClr>
                </a:gs>
                <a:gs pos="100000">
                  <a:srgbClr val="E3E6E7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394" name="Google Shape;394;p14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4"/>
          <p:cNvSpPr txBox="1"/>
          <p:nvPr/>
        </p:nvSpPr>
        <p:spPr>
          <a:xfrm>
            <a:off x="1033642" y="226264"/>
            <a:ext cx="2215670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6" name="Google Shape;396;p14"/>
          <p:cNvSpPr txBox="1"/>
          <p:nvPr/>
        </p:nvSpPr>
        <p:spPr>
          <a:xfrm>
            <a:off x="5544051" y="226264"/>
            <a:ext cx="2636234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NEW CARDS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A DIFFERENCE WITH VALEO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397" name="Google Shape;397;p14"/>
          <p:cNvPicPr preferRelativeResize="0"/>
          <p:nvPr/>
        </p:nvPicPr>
        <p:blipFill rotWithShape="1">
          <a:blip r:embed="rId4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536" y="327050"/>
            <a:ext cx="58578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2040" y="327050"/>
            <a:ext cx="585787" cy="444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0" name="Google Shape;400;p14"/>
          <p:cNvGraphicFramePr/>
          <p:nvPr/>
        </p:nvGraphicFramePr>
        <p:xfrm>
          <a:off x="107504" y="9875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{AC3DAA7A-78D9-4E5A-9279-3CCB71225105}</a:tableStyleId>
              </a:tblPr>
              <a:tblGrid>
                <a:gridCol w="621225"/>
                <a:gridCol w="674925"/>
                <a:gridCol w="2016225"/>
                <a:gridCol w="936100"/>
              </a:tblGrid>
              <a:tr h="39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Kit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805457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IVECO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IVECO Stralis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827190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 G/P/R/T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809125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IVECO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IVECO Eurocargo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805036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IVECO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IVECO Eurocargo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827054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 G/P/R/T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827258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Atego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827064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IRISBUS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IRISBUS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827173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IVECO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IVECO Stralis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8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809126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IVECO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IVECO Eurocargo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827221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VOLVO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VOLVO NH / FH / FM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827284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 HD CF / XF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809148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Premium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827178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Midlum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827025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Actros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805295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Atego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Kit2P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01" name="Google Shape;401;p14"/>
          <p:cNvGraphicFramePr/>
          <p:nvPr/>
        </p:nvGraphicFramePr>
        <p:xfrm>
          <a:off x="4644008" y="9875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{EA345666-099B-4ACF-B228-E023DE130625}</a:tableStyleId>
              </a:tblPr>
              <a:tblGrid>
                <a:gridCol w="621225"/>
                <a:gridCol w="674925"/>
                <a:gridCol w="1944225"/>
                <a:gridCol w="1008100"/>
              </a:tblGrid>
              <a:tr h="39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Kit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827541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TGS-TGX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827547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 CF/XF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827551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TGS-TGX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827555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TGS-TGX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Kit2P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827539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TGS-TGX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827543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 XF-CF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827545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 XF-CF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827553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TGS-TGX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Kit2P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8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827557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Lions Coach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827559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Lions Regio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827561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 L / P / G / R / 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827563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Lions Regio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827565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Lions Coach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827567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TGS-TGX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Twin Disc Clutch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827569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 L / P / G / R / 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15"/>
          <p:cNvGrpSpPr/>
          <p:nvPr/>
        </p:nvGrpSpPr>
        <p:grpSpPr>
          <a:xfrm>
            <a:off x="0" y="0"/>
            <a:ext cx="4499992" cy="5143500"/>
            <a:chOff x="-612576" y="0"/>
            <a:chExt cx="5220072" cy="5143500"/>
          </a:xfrm>
        </p:grpSpPr>
        <p:sp>
          <p:nvSpPr>
            <p:cNvPr id="408" name="Google Shape;408;p15"/>
            <p:cNvSpPr/>
            <p:nvPr/>
          </p:nvSpPr>
          <p:spPr>
            <a:xfrm>
              <a:off x="-612576" y="0"/>
              <a:ext cx="5220072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 rot="10800000">
              <a:off x="-612576" y="0"/>
              <a:ext cx="5220072" cy="5143500"/>
            </a:xfrm>
            <a:prstGeom prst="rect">
              <a:avLst/>
            </a:prstGeom>
            <a:gradFill>
              <a:gsLst>
                <a:gs pos="0">
                  <a:srgbClr val="4E6A76">
                    <a:alpha val="37647"/>
                  </a:srgbClr>
                </a:gs>
                <a:gs pos="50000">
                  <a:srgbClr val="C5CDD2">
                    <a:alpha val="0"/>
                  </a:srgbClr>
                </a:gs>
                <a:gs pos="100000">
                  <a:srgbClr val="E3E6E7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11" name="Google Shape;411;p15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5"/>
          <p:cNvSpPr txBox="1"/>
          <p:nvPr/>
        </p:nvSpPr>
        <p:spPr>
          <a:xfrm>
            <a:off x="1033642" y="226264"/>
            <a:ext cx="2215670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413" name="Google Shape;413;p15"/>
          <p:cNvGraphicFramePr/>
          <p:nvPr/>
        </p:nvGraphicFramePr>
        <p:xfrm>
          <a:off x="107504" y="9875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{AC3DAA7A-78D9-4E5A-9279-3CCB71225105}</a:tableStyleId>
              </a:tblPr>
              <a:tblGrid>
                <a:gridCol w="621225"/>
                <a:gridCol w="674925"/>
                <a:gridCol w="2016225"/>
                <a:gridCol w="936100"/>
              </a:tblGrid>
              <a:tr h="39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Kit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827191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 G/P/R/T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827407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TGS / TGX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805358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Premium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827026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Actros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827259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Atego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Kit2P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809136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827294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 G/P/R/T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827055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 G/P/R/T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8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827498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Actros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827283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 CF / XF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827165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Premium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809146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Premium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809133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827183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Premium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827179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RENAULT Midlum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414" name="Google Shape;414;p15"/>
          <p:cNvSpPr txBox="1"/>
          <p:nvPr/>
        </p:nvSpPr>
        <p:spPr>
          <a:xfrm>
            <a:off x="5544051" y="226264"/>
            <a:ext cx="2636234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NEW CARDS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A DIFFERENCE WITH VALEO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15" name="Google Shape;415;p15"/>
          <p:cNvPicPr preferRelativeResize="0"/>
          <p:nvPr/>
        </p:nvPicPr>
        <p:blipFill rotWithShape="1">
          <a:blip r:embed="rId4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339502"/>
            <a:ext cx="436094" cy="43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6056" y="339502"/>
            <a:ext cx="436094" cy="4377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8" name="Google Shape;418;p15"/>
          <p:cNvGraphicFramePr/>
          <p:nvPr/>
        </p:nvGraphicFramePr>
        <p:xfrm>
          <a:off x="4644008" y="9875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{EA345666-099B-4ACF-B228-E023DE130625}</a:tableStyleId>
              </a:tblPr>
              <a:tblGrid>
                <a:gridCol w="621225"/>
                <a:gridCol w="674925"/>
                <a:gridCol w="1944225"/>
                <a:gridCol w="1008100"/>
              </a:tblGrid>
              <a:tr h="39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MAIN APPLICATIONS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Arial"/>
                        <a:buNone/>
                      </a:pPr>
                      <a:r>
                        <a:rPr b="1" lang="fr-FR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Kit</a:t>
                      </a:r>
                      <a:endParaRPr b="1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827540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TGS-TGX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827548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 CF/XF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827554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TGS-TGX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Kit2P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827556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TGS-TGX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Kit2P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827558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Lions Coach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827572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Atego Euro 5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Hydraulic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827574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Atego Euro 5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Hydraulic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827576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Atego Euro 5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Hydraulic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8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827578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MERCEDES Atego Euro 5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Hydraulic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827546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 CF/XF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827552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TGS-TGX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827560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Lions Regio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827562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 F, K, N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827564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 Lions Regio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36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827570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SCANIA F, K, N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Kit3P Mechanical Bearing</a:t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